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1950" y="-9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87491-8B6C-42D7-8938-B3F75DD0E7D3}" type="datetimeFigureOut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B9C5D-3132-4323-BF07-8446160B95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69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2F2182D-C50F-4A0E-8649-3CA3AE0B1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401" y="1555686"/>
            <a:ext cx="9144000" cy="232784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Autofit/>
          </a:bodyPr>
          <a:lstStyle>
            <a:lvl1pPr algn="ctr">
              <a:defRPr sz="6000" b="1">
                <a:solidFill>
                  <a:srgbClr val="0070C0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3B229BB7-DB8B-4A6B-9123-E4328B874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641" y="4597066"/>
            <a:ext cx="9144000" cy="1182276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50BCED1-7F2E-40AB-B4EB-54078467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38FA-F143-48EC-9698-35A633171473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C107524-2D2D-41EE-AF88-3CF91D4A9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  <a:prstGeom prst="rect">
            <a:avLst/>
          </a:prstGeom>
        </p:spPr>
        <p:txBody>
          <a:bodyPr anchor="b"/>
          <a:lstStyle/>
          <a:p>
            <a:r>
              <a:rPr lang="en-US" altLang="zh-TW" dirty="0">
                <a:solidFill>
                  <a:schemeClr val="tx1"/>
                </a:solidFill>
                <a:ea typeface="宋体" panose="02010600030101010101" pitchFamily="2" charset="-122"/>
              </a:rPr>
              <a:t>CORPORATE</a:t>
            </a:r>
            <a:r>
              <a:rPr lang="zh-TW" altLang="en-US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宋体" panose="02010600030101010101" pitchFamily="2" charset="-122"/>
              </a:rPr>
              <a:t>CONFIDENTIAL</a:t>
            </a:r>
            <a:endParaRPr lang="zh-TW" altLang="en-US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81E2F761-6899-49C6-AE6A-A7290566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4860" y="6550660"/>
            <a:ext cx="3276600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badi" panose="020B0604020104020204" pitchFamily="34" charset="0"/>
              </a:defRPr>
            </a:lvl1pPr>
          </a:lstStyle>
          <a:p>
            <a:fld id="{6D3FC1E1-5E25-4534-9E09-6D09A493CE0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="" xmlns:a16="http://schemas.microsoft.com/office/drawing/2014/main" id="{CE3798CC-2833-4BE2-BE7D-F38ECCC68F58}"/>
              </a:ext>
            </a:extLst>
          </p:cNvPr>
          <p:cNvGrpSpPr/>
          <p:nvPr userDrawn="1"/>
        </p:nvGrpSpPr>
        <p:grpSpPr>
          <a:xfrm>
            <a:off x="4522930" y="688608"/>
            <a:ext cx="2670768" cy="584775"/>
            <a:chOff x="9070058" y="2800355"/>
            <a:chExt cx="3215976" cy="713526"/>
          </a:xfrm>
        </p:grpSpPr>
        <p:sp>
          <p:nvSpPr>
            <p:cNvPr id="12" name="TextBox 46">
              <a:extLst>
                <a:ext uri="{FF2B5EF4-FFF2-40B4-BE49-F238E27FC236}">
                  <a16:creationId xmlns="" xmlns:a16="http://schemas.microsoft.com/office/drawing/2014/main" id="{E5A641DC-406C-4389-94C2-878C9376D4D1}"/>
                </a:ext>
              </a:extLst>
            </p:cNvPr>
            <p:cNvSpPr txBox="1"/>
            <p:nvPr/>
          </p:nvSpPr>
          <p:spPr>
            <a:xfrm>
              <a:off x="9912486" y="2800355"/>
              <a:ext cx="2373548" cy="713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MINAMI</a:t>
              </a:r>
              <a:endParaRPr lang="zh-CN" altLang="en-US" sz="32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pic>
          <p:nvPicPr>
            <p:cNvPr id="13" name="图片 1" descr="E:\minami-logo\1.gif">
              <a:extLst>
                <a:ext uri="{FF2B5EF4-FFF2-40B4-BE49-F238E27FC236}">
                  <a16:creationId xmlns="" xmlns:a16="http://schemas.microsoft.com/office/drawing/2014/main" id="{C1EB9BCF-D4D8-4429-B4B9-1341C9424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070058" y="2918298"/>
              <a:ext cx="842428" cy="510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圖片 15">
            <a:extLst>
              <a:ext uri="{FF2B5EF4-FFF2-40B4-BE49-F238E27FC236}">
                <a16:creationId xmlns="" xmlns:a16="http://schemas.microsoft.com/office/drawing/2014/main" id="{EF52D9E8-C1CD-477B-8033-8DD3EB8F9F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10040" y="5156791"/>
            <a:ext cx="1235242" cy="1149080"/>
          </a:xfrm>
          <a:prstGeom prst="rect">
            <a:avLst/>
          </a:prstGeom>
        </p:spPr>
      </p:pic>
      <p:pic>
        <p:nvPicPr>
          <p:cNvPr id="17" name="图片 23">
            <a:extLst>
              <a:ext uri="{FF2B5EF4-FFF2-40B4-BE49-F238E27FC236}">
                <a16:creationId xmlns="" xmlns:a16="http://schemas.microsoft.com/office/drawing/2014/main" id="{849BEA0E-D784-4696-BD0B-F9CB6D4CFF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1034" y="3624143"/>
            <a:ext cx="2212717" cy="1287305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="" xmlns:a16="http://schemas.microsoft.com/office/drawing/2014/main" id="{1D965E7E-407E-4E8E-99B2-CE7523CA63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057505" y="1903432"/>
            <a:ext cx="719773" cy="1471775"/>
          </a:xfrm>
          <a:prstGeom prst="rect">
            <a:avLst/>
          </a:prstGeom>
          <a:noFill/>
        </p:spPr>
      </p:pic>
      <p:pic>
        <p:nvPicPr>
          <p:cNvPr id="19" name="圖片 18" descr="一張含有 室內, 鼠 的圖片&#10;&#10;自動產生的描述">
            <a:extLst>
              <a:ext uri="{FF2B5EF4-FFF2-40B4-BE49-F238E27FC236}">
                <a16:creationId xmlns="" xmlns:a16="http://schemas.microsoft.com/office/drawing/2014/main" id="{D9DE7EE7-C80F-4AB2-A66A-DEA23E4B407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alphaModFix amt="3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1415" y="406304"/>
            <a:ext cx="1756409" cy="128730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5DE5AC37-3EAA-4A11-9A05-22EC1EB04B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41000"/>
          </a:blip>
          <a:stretch>
            <a:fillRect/>
          </a:stretch>
        </p:blipFill>
        <p:spPr>
          <a:xfrm>
            <a:off x="1" y="5119324"/>
            <a:ext cx="1235242" cy="1182276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="" xmlns:a16="http://schemas.microsoft.com/office/drawing/2014/main" id="{3802906F-D435-4F1C-AFC1-C9923B1E801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65" y="3387826"/>
            <a:ext cx="974330" cy="1412232"/>
          </a:xfrm>
          <a:prstGeom prst="rect">
            <a:avLst/>
          </a:prstGeom>
        </p:spPr>
      </p:pic>
      <p:pic>
        <p:nvPicPr>
          <p:cNvPr id="22" name="图片 4">
            <a:extLst>
              <a:ext uri="{FF2B5EF4-FFF2-40B4-BE49-F238E27FC236}">
                <a16:creationId xmlns="" xmlns:a16="http://schemas.microsoft.com/office/drawing/2014/main" id="{183F1CB0-5C47-41F3-9BDC-2FA36704279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9" y="2137144"/>
            <a:ext cx="893018" cy="106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3">
            <a:extLst>
              <a:ext uri="{FF2B5EF4-FFF2-40B4-BE49-F238E27FC236}">
                <a16:creationId xmlns="" xmlns:a16="http://schemas.microsoft.com/office/drawing/2014/main" id="{4FF6837D-F129-47D6-95CB-570B03573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email">
            <a:alphaModFix amt="66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9" t="15519" r="2847" b="6244"/>
          <a:stretch/>
        </p:blipFill>
        <p:spPr>
          <a:xfrm>
            <a:off x="160165" y="691116"/>
            <a:ext cx="1035049" cy="8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6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6208BEE-9302-4E5E-80F1-7250ABD4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4347FB17-F9AC-4859-9185-782C877BF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A83B1F70-64D2-4EDF-9E35-20A843E46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1145C-49E3-4806-96A2-367CEEA24954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20D4816-2C2C-44EB-837E-B8B965D2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D106D07-0FEA-4995-A869-D2F64538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59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="" xmlns:a16="http://schemas.microsoft.com/office/drawing/2014/main" id="{F86797D3-7B3A-4DF3-BC1C-E0F292A6A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="" xmlns:a16="http://schemas.microsoft.com/office/drawing/2014/main" id="{FBEEB890-882E-4E8D-B8FA-8E36D6703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C8435F2C-DA57-4AD0-B8CB-98872E07F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FD56-6E8F-4363-9E69-D450B77B63FA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780CDFB-B823-4DF6-B543-9B95F7DD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B72A6BF5-59F2-459D-ABD8-E3790561F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65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>
            <a:extLst>
              <a:ext uri="{FF2B5EF4-FFF2-40B4-BE49-F238E27FC236}">
                <a16:creationId xmlns="" xmlns:a16="http://schemas.microsoft.com/office/drawing/2014/main" id="{05A493FA-7E6F-47B6-8A94-3269B82F3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8242" y="0"/>
            <a:ext cx="12195025" cy="1030033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E6E6E6"/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CD68E8-8F72-412F-B966-3F961808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0"/>
            <a:ext cx="10717621" cy="101307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6DF5BA2-1D47-4B6F-8BC1-A027688AC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746"/>
            <a:ext cx="10515600" cy="520039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ABFBB55-74BA-4D33-B8D8-51429BC6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1936-4582-48BC-AE72-CFB5650A0104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C2C23BDD-CAF2-492D-9B4B-7964B70F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CC90A4F-46BE-4112-A6D6-FF0C0B98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="" xmlns:a16="http://schemas.microsoft.com/office/drawing/2014/main" id="{66FE3B0A-1E82-4280-8FF7-592892D855F4}"/>
              </a:ext>
            </a:extLst>
          </p:cNvPr>
          <p:cNvGrpSpPr/>
          <p:nvPr userDrawn="1"/>
        </p:nvGrpSpPr>
        <p:grpSpPr>
          <a:xfrm>
            <a:off x="11068495" y="119001"/>
            <a:ext cx="1144772" cy="968152"/>
            <a:chOff x="11068495" y="119001"/>
            <a:chExt cx="1144772" cy="968152"/>
          </a:xfrm>
        </p:grpSpPr>
        <p:pic>
          <p:nvPicPr>
            <p:cNvPr id="9" name="圖片 8">
              <a:extLst>
                <a:ext uri="{FF2B5EF4-FFF2-40B4-BE49-F238E27FC236}">
                  <a16:creationId xmlns="" xmlns:a16="http://schemas.microsoft.com/office/drawing/2014/main" id="{09A07CC8-B2F3-4D11-8595-0BE94E932B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9360" y="119001"/>
              <a:ext cx="844886" cy="610573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="" xmlns:a16="http://schemas.microsoft.com/office/drawing/2014/main" id="{A8D55E0B-8E24-4947-8279-E4D43C7921B5}"/>
                </a:ext>
              </a:extLst>
            </p:cNvPr>
            <p:cNvSpPr txBox="1"/>
            <p:nvPr userDrawn="1"/>
          </p:nvSpPr>
          <p:spPr>
            <a:xfrm>
              <a:off x="11068495" y="687043"/>
              <a:ext cx="1144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accent1">
                      <a:lumMod val="50000"/>
                    </a:schemeClr>
                  </a:solidFill>
                </a:rPr>
                <a:t>MINAMI</a:t>
              </a:r>
              <a:endParaRPr lang="zh-TW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57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98AF7D2-AF64-4ED2-BBA8-ACEB8F99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C0F90CE2-F206-4CC3-92BF-3205C745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F8CA4EF-745B-4D3C-8F16-79283DD0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6563B-2A66-4B24-9D3F-C14540207B70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335CC86-EACE-444E-8191-34E5B5CF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350BE86-2CD8-4FB2-971A-36E7BDE2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0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CB8B0A3-7AD7-4D0C-82DB-BE6CA249B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753" y="1297176"/>
            <a:ext cx="5839047" cy="496485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21BBF656-B990-45C1-90F7-C1BC6C0F2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0179" y="1297176"/>
            <a:ext cx="5839047" cy="496485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BE138932-F4FC-4FD2-86E1-484353731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19F21-8C66-49B6-8F7B-F79CEB49DC84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AC812E39-1499-46C2-BD67-06C119DE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79778DE6-1F29-4121-BFA6-086D5C77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3">
            <a:extLst>
              <a:ext uri="{FF2B5EF4-FFF2-40B4-BE49-F238E27FC236}">
                <a16:creationId xmlns="" xmlns:a16="http://schemas.microsoft.com/office/drawing/2014/main" id="{F8863349-DF66-4B37-B58B-1B986E5CA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8242" y="0"/>
            <a:ext cx="12195025" cy="1030033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E6E6E6"/>
            </a:outerShdw>
          </a:effectLst>
        </p:spPr>
      </p:pic>
      <p:sp>
        <p:nvSpPr>
          <p:cNvPr id="9" name="標題 1">
            <a:extLst>
              <a:ext uri="{FF2B5EF4-FFF2-40B4-BE49-F238E27FC236}">
                <a16:creationId xmlns="" xmlns:a16="http://schemas.microsoft.com/office/drawing/2014/main" id="{85B8F2BD-CC2F-45FF-929C-519E38697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0"/>
            <a:ext cx="10717621" cy="101307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="" xmlns:a16="http://schemas.microsoft.com/office/drawing/2014/main" id="{6A26EA2E-8818-4609-9056-C76EEF2AFAF5}"/>
              </a:ext>
            </a:extLst>
          </p:cNvPr>
          <p:cNvGrpSpPr/>
          <p:nvPr userDrawn="1"/>
        </p:nvGrpSpPr>
        <p:grpSpPr>
          <a:xfrm>
            <a:off x="11068495" y="119001"/>
            <a:ext cx="1144772" cy="968152"/>
            <a:chOff x="11068495" y="119001"/>
            <a:chExt cx="1144772" cy="968152"/>
          </a:xfrm>
        </p:grpSpPr>
        <p:pic>
          <p:nvPicPr>
            <p:cNvPr id="11" name="圖片 10">
              <a:extLst>
                <a:ext uri="{FF2B5EF4-FFF2-40B4-BE49-F238E27FC236}">
                  <a16:creationId xmlns="" xmlns:a16="http://schemas.microsoft.com/office/drawing/2014/main" id="{46578088-3DE8-4285-AAC4-4F9F56BE43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9360" y="119001"/>
              <a:ext cx="844886" cy="610573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="" xmlns:a16="http://schemas.microsoft.com/office/drawing/2014/main" id="{7D4D9790-9C8F-423E-A152-A10984C88B81}"/>
                </a:ext>
              </a:extLst>
            </p:cNvPr>
            <p:cNvSpPr txBox="1"/>
            <p:nvPr userDrawn="1"/>
          </p:nvSpPr>
          <p:spPr>
            <a:xfrm>
              <a:off x="11068495" y="687043"/>
              <a:ext cx="1144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accent1">
                      <a:lumMod val="50000"/>
                    </a:schemeClr>
                  </a:solidFill>
                </a:rPr>
                <a:t>MINAMI</a:t>
              </a:r>
              <a:endParaRPr lang="zh-TW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65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43311363-43B3-4F87-9A42-890AAF5FC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874" y="1475040"/>
            <a:ext cx="5646701" cy="10300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7058C6C3-20DF-4A01-9514-EE42AD34C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874" y="1583280"/>
            <a:ext cx="5646701" cy="46063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="" xmlns:a16="http://schemas.microsoft.com/office/drawing/2014/main" id="{603CCD87-4418-4CBD-B179-71F980907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16815" y="1475040"/>
            <a:ext cx="5674510" cy="10300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="" xmlns:a16="http://schemas.microsoft.com/office/drawing/2014/main" id="{9526ED50-D808-4BDC-89F1-5C80FB317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16815" y="1583280"/>
            <a:ext cx="5674510" cy="46063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="" xmlns:a16="http://schemas.microsoft.com/office/drawing/2014/main" id="{5D03AAB7-B785-47B8-9486-530995EC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BFB33-637B-4191-B795-25D23053BA06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99A2FB0A-97EE-4462-A2DE-6388BB31B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461CABE4-525D-4977-82C1-D762BC78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Picture 3">
            <a:extLst>
              <a:ext uri="{FF2B5EF4-FFF2-40B4-BE49-F238E27FC236}">
                <a16:creationId xmlns="" xmlns:a16="http://schemas.microsoft.com/office/drawing/2014/main" id="{DD790045-EFFE-48A4-88AE-1569CB0939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8242" y="0"/>
            <a:ext cx="12195025" cy="1030033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E6E6E6"/>
            </a:outerShdw>
          </a:effectLst>
        </p:spPr>
      </p:pic>
      <p:sp>
        <p:nvSpPr>
          <p:cNvPr id="11" name="標題 1">
            <a:extLst>
              <a:ext uri="{FF2B5EF4-FFF2-40B4-BE49-F238E27FC236}">
                <a16:creationId xmlns="" xmlns:a16="http://schemas.microsoft.com/office/drawing/2014/main" id="{B4ABFCD2-7832-48F8-9331-65A988E05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0"/>
            <a:ext cx="10717621" cy="101307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68331FF2-8552-4CFA-A05A-B8DAA645973B}"/>
              </a:ext>
            </a:extLst>
          </p:cNvPr>
          <p:cNvGrpSpPr/>
          <p:nvPr userDrawn="1"/>
        </p:nvGrpSpPr>
        <p:grpSpPr>
          <a:xfrm>
            <a:off x="11068495" y="119001"/>
            <a:ext cx="1144772" cy="968152"/>
            <a:chOff x="11068495" y="119001"/>
            <a:chExt cx="1144772" cy="968152"/>
          </a:xfrm>
        </p:grpSpPr>
        <p:pic>
          <p:nvPicPr>
            <p:cNvPr id="13" name="圖片 12">
              <a:extLst>
                <a:ext uri="{FF2B5EF4-FFF2-40B4-BE49-F238E27FC236}">
                  <a16:creationId xmlns="" xmlns:a16="http://schemas.microsoft.com/office/drawing/2014/main" id="{E85A313E-6262-4D35-9BBD-D23D54983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9360" y="119001"/>
              <a:ext cx="844886" cy="610573"/>
            </a:xfrm>
            <a:prstGeom prst="rect">
              <a:avLst/>
            </a:prstGeom>
          </p:spPr>
        </p:pic>
        <p:sp>
          <p:nvSpPr>
            <p:cNvPr id="14" name="文字方塊 13">
              <a:extLst>
                <a:ext uri="{FF2B5EF4-FFF2-40B4-BE49-F238E27FC236}">
                  <a16:creationId xmlns="" xmlns:a16="http://schemas.microsoft.com/office/drawing/2014/main" id="{94A51E73-D2D3-46FF-B4BF-9B3F67B818C3}"/>
                </a:ext>
              </a:extLst>
            </p:cNvPr>
            <p:cNvSpPr txBox="1"/>
            <p:nvPr userDrawn="1"/>
          </p:nvSpPr>
          <p:spPr>
            <a:xfrm>
              <a:off x="11068495" y="687043"/>
              <a:ext cx="1144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accent1">
                      <a:lumMod val="50000"/>
                    </a:schemeClr>
                  </a:solidFill>
                </a:rPr>
                <a:t>MINAMI</a:t>
              </a:r>
              <a:endParaRPr lang="zh-TW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37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B61EDFF9-9B84-43FC-84C9-61C3F1D8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849D1-B9BA-462E-9FF0-4E2057510716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412F542B-7DF5-4AF1-87DB-962BA551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569A9D3A-594E-4CDF-80CA-C855E089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6" name="Picture 3">
            <a:extLst>
              <a:ext uri="{FF2B5EF4-FFF2-40B4-BE49-F238E27FC236}">
                <a16:creationId xmlns="" xmlns:a16="http://schemas.microsoft.com/office/drawing/2014/main" id="{15556573-98E2-4950-85AA-78124AEE9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8242" y="0"/>
            <a:ext cx="12195025" cy="1030033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E6E6E6"/>
            </a:outerShdw>
          </a:effectLst>
        </p:spPr>
      </p:pic>
      <p:sp>
        <p:nvSpPr>
          <p:cNvPr id="7" name="標題 1">
            <a:extLst>
              <a:ext uri="{FF2B5EF4-FFF2-40B4-BE49-F238E27FC236}">
                <a16:creationId xmlns="" xmlns:a16="http://schemas.microsoft.com/office/drawing/2014/main" id="{4B52CE2E-3DB3-44F3-B274-47A9564A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0"/>
            <a:ext cx="10717621" cy="101307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="" xmlns:a16="http://schemas.microsoft.com/office/drawing/2014/main" id="{E82DC336-1FCB-4D4C-AA8C-AC3DD81B9DB1}"/>
              </a:ext>
            </a:extLst>
          </p:cNvPr>
          <p:cNvGrpSpPr/>
          <p:nvPr userDrawn="1"/>
        </p:nvGrpSpPr>
        <p:grpSpPr>
          <a:xfrm>
            <a:off x="11068495" y="119001"/>
            <a:ext cx="1144772" cy="968152"/>
            <a:chOff x="11068495" y="119001"/>
            <a:chExt cx="1144772" cy="968152"/>
          </a:xfrm>
        </p:grpSpPr>
        <p:pic>
          <p:nvPicPr>
            <p:cNvPr id="9" name="圖片 8">
              <a:extLst>
                <a:ext uri="{FF2B5EF4-FFF2-40B4-BE49-F238E27FC236}">
                  <a16:creationId xmlns="" xmlns:a16="http://schemas.microsoft.com/office/drawing/2014/main" id="{2F6BE5C6-4BC8-4FF2-BC08-D0BD620E6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9360" y="119001"/>
              <a:ext cx="844886" cy="610573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="" xmlns:a16="http://schemas.microsoft.com/office/drawing/2014/main" id="{17B2EE10-18A3-4DF7-A393-9B6F3BD498D8}"/>
                </a:ext>
              </a:extLst>
            </p:cNvPr>
            <p:cNvSpPr txBox="1"/>
            <p:nvPr userDrawn="1"/>
          </p:nvSpPr>
          <p:spPr>
            <a:xfrm>
              <a:off x="11068495" y="687043"/>
              <a:ext cx="1144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chemeClr val="accent1">
                      <a:lumMod val="50000"/>
                    </a:schemeClr>
                  </a:solidFill>
                </a:rPr>
                <a:t>MINAMI</a:t>
              </a:r>
              <a:endParaRPr lang="zh-TW" altLang="en-US" sz="24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831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41F59FC7-7ED4-4CA4-8AD3-4925950E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D5FD-E7C8-448A-84D6-123F12395C53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33B821F0-1F0B-4594-92FD-5D917FBD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649F6D9D-5C50-47BF-987B-267D9AA4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58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6AE63C1-3B52-4B62-BDAD-5B3758CA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63DFB75-6E1B-4682-9B35-6784D4E1D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23589B50-37C4-4D6B-814A-329D5C688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595581F3-6DAC-42F5-A935-29541D3F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0B34-A44A-4DE2-A406-CF3AA4DFB005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872EA59A-4E5D-452A-83BD-2B2398BF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9241C9C-D7B0-4B35-930F-8467CFF8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71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5DF872B-6641-464D-97CB-B362A617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="" xmlns:a16="http://schemas.microsoft.com/office/drawing/2014/main" id="{70F2E8F9-A244-427B-97F2-DEA3FCCEC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="" xmlns:a16="http://schemas.microsoft.com/office/drawing/2014/main" id="{89C1C0F4-70E5-4AA1-947B-CCF22ACD8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B86862B8-6E7C-44D8-BE0A-F3778875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D3D2-72CD-4797-9D54-3B88194AC785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82D2CB1D-ACAC-46DC-AFCC-292B4753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7A88DB71-1E5C-48CE-ACD9-52FFD462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481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>
            <a:extLst>
              <a:ext uri="{FF2B5EF4-FFF2-40B4-BE49-F238E27FC236}">
                <a16:creationId xmlns="" xmlns:a16="http://schemas.microsoft.com/office/drawing/2014/main" id="{7CA07E3B-9753-4F27-9633-F6836EC5A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email">
            <a:alphaModFix amt="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525957"/>
            <a:ext cx="12195025" cy="307776"/>
          </a:xfrm>
          <a:prstGeom prst="rect">
            <a:avLst/>
          </a:prstGeom>
          <a:effectLst>
            <a:glow>
              <a:schemeClr val="accent1">
                <a:satMod val="175000"/>
                <a:alpha val="40000"/>
              </a:schemeClr>
            </a:glow>
            <a:outerShdw blurRad="50800" dist="50800" dir="5400000" algn="ctr" rotWithShape="0">
              <a:srgbClr val="E6E6E6"/>
            </a:outerShdw>
          </a:effectLst>
        </p:spPr>
      </p:pic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A21E9755-4DFD-4DC6-B746-2182091BA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098" y="1149036"/>
            <a:ext cx="11057860" cy="5281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C5BAC875-AC77-455F-A14C-E6B0D9BF9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049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BCE46-0993-4279-9C6E-FC35D8C47B28}" type="datetime1">
              <a:rPr lang="zh-TW" altLang="en-US" smtClean="0"/>
              <a:t>2022/5/23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AD00350-28A9-466B-A70C-18996B112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0494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  <a:ea typeface="宋体" panose="02010600030101010101" pitchFamily="2" charset="-122"/>
              </a:rPr>
              <a:t>CORPORATE</a:t>
            </a:r>
            <a:r>
              <a:rPr lang="zh-TW" altLang="en-US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宋体" panose="02010600030101010101" pitchFamily="2" charset="-122"/>
              </a:rPr>
              <a:t>CONFIDENTIAL</a:t>
            </a:r>
            <a:endParaRPr lang="zh-TW" altLang="en-US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156A9106-8E28-42DB-9887-503EF7D08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049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  <a:latin typeface="Abadi" panose="020B0604020104020204" pitchFamily="34" charset="0"/>
              </a:defRPr>
            </a:lvl1pPr>
          </a:lstStyle>
          <a:p>
            <a:fld id="{6D3FC1E1-5E25-4534-9E09-6D09A493CE0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601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BA30366-4641-411F-8EA3-BD022E3EE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zh-CN" b="0" dirty="0">
                <a:solidFill>
                  <a:schemeClr val="tx1"/>
                </a:solidFill>
              </a:rPr>
              <a:t>Anker </a:t>
            </a:r>
            <a:r>
              <a:rPr lang="en-US" altLang="zh-CN" b="0" dirty="0" err="1">
                <a:solidFill>
                  <a:schemeClr val="tx1"/>
                </a:solidFill>
              </a:rPr>
              <a:t>PowerConf</a:t>
            </a:r>
            <a:r>
              <a:rPr lang="en-US" altLang="zh-CN" b="0" dirty="0">
                <a:solidFill>
                  <a:schemeClr val="tx1"/>
                </a:solidFill>
              </a:rPr>
              <a:t> </a:t>
            </a:r>
            <a:r>
              <a:rPr lang="zh-CN" altLang="en-US" b="0" dirty="0" smtClean="0">
                <a:solidFill>
                  <a:schemeClr val="tx1"/>
                </a:solidFill>
              </a:rPr>
              <a:t>会议音箱拆解图报告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0E0DA7FD-3671-4BB7-A3D3-BD11CABBE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941" y="4647866"/>
            <a:ext cx="9144000" cy="1182276"/>
          </a:xfrm>
        </p:spPr>
        <p:txBody>
          <a:bodyPr/>
          <a:lstStyle/>
          <a:p>
            <a:pPr algn="r"/>
            <a:r>
              <a:rPr lang="zh-CN" altLang="en-US" dirty="0" smtClean="0"/>
              <a:t>制成：</a:t>
            </a:r>
            <a:r>
              <a:rPr lang="en-US" altLang="zh-CN" dirty="0" smtClean="0"/>
              <a:t>Rick</a:t>
            </a:r>
          </a:p>
          <a:p>
            <a:pPr algn="r"/>
            <a:r>
              <a:rPr lang="en-US" altLang="zh-TW" dirty="0" smtClean="0"/>
              <a:t>2022-05-21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700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E1BCBF-6B54-07DC-B777-85079C0D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CMF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Side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8CF0DBAD-609E-26DF-7FDC-31C5B9AE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FAE89299-6B2C-5BE2-2EDA-F08AAD86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9218" name="Picture 2" descr="C:\Users\tjyf100\Desktop\ANKER会议电话拆解图片20220523\IMG_782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" t="1923" r="9134" b="1923"/>
          <a:stretch/>
        </p:blipFill>
        <p:spPr bwMode="auto">
          <a:xfrm>
            <a:off x="482600" y="1066800"/>
            <a:ext cx="6438166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31100" y="1205468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/>
                <a:ea typeface="宋体"/>
              </a:rPr>
              <a:t>●</a:t>
            </a:r>
            <a:r>
              <a:rPr lang="en-US" altLang="zh-CN" dirty="0" smtClean="0"/>
              <a:t> </a:t>
            </a:r>
            <a:r>
              <a:rPr lang="zh-CN" altLang="en-US" dirty="0" smtClean="0"/>
              <a:t>全部拆解件图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2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E1BCBF-6B54-07DC-B777-85079C0D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</a:t>
            </a:r>
            <a:r>
              <a:rPr lang="zh-TW" altLang="en-US" dirty="0"/>
              <a:t> 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8CF0DBAD-609E-26DF-7FDC-31C5B9AE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FAE89299-6B2C-5BE2-2EDA-F08AAD86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6" name="文本框 1"/>
          <p:cNvSpPr txBox="1"/>
          <p:nvPr/>
        </p:nvSpPr>
        <p:spPr>
          <a:xfrm>
            <a:off x="4771104" y="2743200"/>
            <a:ext cx="299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/>
              <a:t>Thanks!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82371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A15913A-A861-40BD-B85E-9AF513BD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273F5649-356F-4670-8A13-35F37DA2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CORPORATE CONFIDENTIAL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BF4BC25D-F235-4294-B00F-180966B5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89" y="1391334"/>
            <a:ext cx="5986083" cy="4808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13193" y="1325460"/>
            <a:ext cx="4957895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关于该</a:t>
            </a:r>
            <a:r>
              <a:rPr lang="zh-CN" altLang="en-US" b="1" dirty="0" smtClean="0"/>
              <a:t>商品</a:t>
            </a:r>
            <a:endParaRPr lang="en-US" altLang="zh-CN" dirty="0" smtClean="0"/>
          </a:p>
          <a:p>
            <a:r>
              <a:rPr lang="en-US" altLang="zh-CN" sz="1500" dirty="0" smtClean="0"/>
              <a:t>Anker </a:t>
            </a:r>
            <a:r>
              <a:rPr lang="en-US" altLang="zh-CN" sz="1500" dirty="0" err="1"/>
              <a:t>PowerConf</a:t>
            </a:r>
            <a:r>
              <a:rPr lang="en-US" altLang="zh-CN" sz="1500" dirty="0"/>
              <a:t> </a:t>
            </a:r>
            <a:r>
              <a:rPr lang="zh-CN" altLang="en-US" sz="1500" dirty="0"/>
              <a:t>蓝牙音箱</a:t>
            </a:r>
            <a:r>
              <a:rPr lang="en-US" altLang="zh-CN" sz="1500" dirty="0" smtClean="0"/>
              <a:t>, 6 </a:t>
            </a:r>
            <a:r>
              <a:rPr lang="zh-CN" altLang="en-US" sz="1500" dirty="0"/>
              <a:t>个麦克风</a:t>
            </a:r>
            <a:r>
              <a:rPr lang="en-US" altLang="zh-CN" sz="1500" dirty="0"/>
              <a:t>,</a:t>
            </a:r>
            <a:r>
              <a:rPr lang="zh-CN" altLang="en-US" sz="1500" dirty="0"/>
              <a:t>增强</a:t>
            </a:r>
            <a:r>
              <a:rPr lang="zh-CN" altLang="en-US" sz="1500" dirty="0" smtClean="0"/>
              <a:t>语音 拾音器</a:t>
            </a:r>
            <a:r>
              <a:rPr lang="en-US" altLang="zh-CN" sz="1500" dirty="0"/>
              <a:t>,24 </a:t>
            </a:r>
            <a:r>
              <a:rPr lang="zh-CN" altLang="en-US" sz="1500" dirty="0"/>
              <a:t>小时通话时间</a:t>
            </a:r>
            <a:r>
              <a:rPr lang="en-US" altLang="zh-CN" sz="1500" dirty="0"/>
              <a:t>,</a:t>
            </a:r>
            <a:r>
              <a:rPr lang="zh-CN" altLang="en-US" sz="1500" dirty="0"/>
              <a:t>蓝牙 </a:t>
            </a:r>
            <a:r>
              <a:rPr lang="en-US" altLang="zh-CN" sz="1500" dirty="0"/>
              <a:t>5,USB C,</a:t>
            </a:r>
            <a:r>
              <a:rPr lang="zh-CN" altLang="en-US" sz="1500" dirty="0"/>
              <a:t>变焦认证蓝牙会议扬声器</a:t>
            </a:r>
            <a:r>
              <a:rPr lang="en-US" altLang="zh-CN" sz="1500" dirty="0"/>
              <a:t>,</a:t>
            </a:r>
            <a:r>
              <a:rPr lang="zh-CN" altLang="en-US" sz="1500" dirty="0"/>
              <a:t>兼容家庭办公室的领先</a:t>
            </a:r>
            <a:r>
              <a:rPr lang="zh-CN" altLang="en-US" sz="1500" dirty="0" smtClean="0"/>
              <a:t>平台</a:t>
            </a:r>
            <a:endParaRPr lang="en-US" altLang="zh-CN" sz="1500" dirty="0"/>
          </a:p>
          <a:p>
            <a:r>
              <a:rPr lang="zh-CN" altLang="en-US" sz="1500" dirty="0"/>
              <a:t>媒体赞誉</a:t>
            </a:r>
            <a:r>
              <a:rPr lang="en-US" altLang="zh-CN" sz="1500" dirty="0"/>
              <a:t>:</a:t>
            </a:r>
            <a:r>
              <a:rPr lang="zh-CN" altLang="en-US" sz="1500" dirty="0"/>
              <a:t>福布斯说</a:t>
            </a:r>
            <a:r>
              <a:rPr lang="en-US" altLang="zh-CN" sz="1500" dirty="0"/>
              <a:t>:"</a:t>
            </a:r>
            <a:r>
              <a:rPr lang="zh-CN" altLang="en-US" sz="1500" dirty="0"/>
              <a:t>无论是用作便携式会议电话</a:t>
            </a:r>
            <a:r>
              <a:rPr lang="en-US" altLang="zh-CN" sz="1500" dirty="0"/>
              <a:t>,</a:t>
            </a:r>
            <a:r>
              <a:rPr lang="zh-CN" altLang="en-US" sz="1500" dirty="0"/>
              <a:t>还是在会议室作为扬声器使用</a:t>
            </a:r>
            <a:r>
              <a:rPr lang="en-US" altLang="zh-CN" sz="1500" dirty="0"/>
              <a:t>,Anker </a:t>
            </a:r>
            <a:r>
              <a:rPr lang="en-US" altLang="zh-CN" sz="1500" dirty="0" err="1"/>
              <a:t>PowerConf</a:t>
            </a:r>
            <a:r>
              <a:rPr lang="en-US" altLang="zh-CN" sz="1500" dirty="0"/>
              <a:t> </a:t>
            </a:r>
            <a:r>
              <a:rPr lang="zh-CN" altLang="en-US" sz="1500" dirty="0"/>
              <a:t>都表现出色</a:t>
            </a:r>
            <a:r>
              <a:rPr lang="zh-CN" altLang="en-US" sz="1500" dirty="0" smtClean="0"/>
              <a:t>。</a:t>
            </a:r>
            <a:endParaRPr lang="en-US" altLang="zh-CN" sz="1500" dirty="0" smtClean="0"/>
          </a:p>
          <a:p>
            <a:r>
              <a:rPr lang="en-US" altLang="zh-CN" sz="1500" dirty="0">
                <a:latin typeface="宋体"/>
                <a:ea typeface="宋体"/>
              </a:rPr>
              <a:t>● </a:t>
            </a:r>
            <a:r>
              <a:rPr lang="en-US" altLang="zh-CN" sz="1500" dirty="0" smtClean="0"/>
              <a:t>360</a:t>
            </a:r>
            <a:r>
              <a:rPr lang="en-US" altLang="zh-CN" sz="1500" dirty="0"/>
              <a:t>°</a:t>
            </a:r>
            <a:r>
              <a:rPr lang="zh-CN" altLang="en-US" sz="1500" dirty="0"/>
              <a:t>覆盖范围：</a:t>
            </a:r>
            <a:r>
              <a:rPr lang="en-US" altLang="zh-CN" sz="1500" dirty="0"/>
              <a:t>6</a:t>
            </a:r>
            <a:r>
              <a:rPr lang="zh-CN" altLang="en-US" sz="1500" dirty="0"/>
              <a:t>个麦克风，</a:t>
            </a:r>
            <a:r>
              <a:rPr lang="en-US" altLang="zh-CN" sz="1500" dirty="0"/>
              <a:t>360°</a:t>
            </a:r>
            <a:r>
              <a:rPr lang="zh-CN" altLang="en-US" sz="1500" dirty="0"/>
              <a:t>阵列排列，可从各个方向获取声音，瞬间将家里或办公室的任何空间变成会议室。</a:t>
            </a:r>
          </a:p>
          <a:p>
            <a:r>
              <a:rPr lang="en-US" altLang="zh-CN" sz="1500" dirty="0">
                <a:latin typeface="宋体"/>
                <a:ea typeface="宋体"/>
              </a:rPr>
              <a:t>●</a:t>
            </a:r>
            <a:r>
              <a:rPr lang="zh-CN" altLang="en-US" sz="1500" dirty="0" smtClean="0"/>
              <a:t>智能</a:t>
            </a:r>
            <a:r>
              <a:rPr lang="zh-CN" altLang="en-US" sz="1500" dirty="0"/>
              <a:t>语音增强</a:t>
            </a:r>
            <a:r>
              <a:rPr lang="en-US" altLang="zh-CN" sz="1500" dirty="0"/>
              <a:t>:</a:t>
            </a:r>
            <a:r>
              <a:rPr lang="en-US" altLang="zh-CN" sz="1500" dirty="0" err="1"/>
              <a:t>PowerConf</a:t>
            </a:r>
            <a:r>
              <a:rPr lang="en-US" altLang="zh-CN" sz="1500" dirty="0"/>
              <a:t> </a:t>
            </a:r>
            <a:r>
              <a:rPr lang="zh-CN" altLang="en-US" sz="1500" dirty="0"/>
              <a:t>蓝牙免提电话使用定制 </a:t>
            </a:r>
            <a:r>
              <a:rPr lang="en-US" altLang="zh-CN" sz="1500" dirty="0"/>
              <a:t>DSP </a:t>
            </a:r>
            <a:r>
              <a:rPr lang="zh-CN" altLang="en-US" sz="1500" dirty="0"/>
              <a:t>算法实时优化您的声音</a:t>
            </a:r>
            <a:r>
              <a:rPr lang="en-US" altLang="zh-CN" sz="1500" dirty="0"/>
              <a:t>,</a:t>
            </a:r>
            <a:r>
              <a:rPr lang="zh-CN" altLang="en-US" sz="1500" dirty="0"/>
              <a:t>有效减少背景噪音。</a:t>
            </a:r>
          </a:p>
          <a:p>
            <a:r>
              <a:rPr lang="en-US" altLang="zh-CN" sz="1500" dirty="0">
                <a:latin typeface="宋体"/>
                <a:ea typeface="宋体"/>
              </a:rPr>
              <a:t>●</a:t>
            </a:r>
            <a:r>
              <a:rPr lang="zh-CN" altLang="en-US" sz="1500" dirty="0" smtClean="0"/>
              <a:t>优化</a:t>
            </a:r>
            <a:r>
              <a:rPr lang="zh-CN" altLang="en-US" sz="1500" dirty="0"/>
              <a:t>的清晰度和音量</a:t>
            </a:r>
            <a:r>
              <a:rPr lang="en-US" altLang="zh-CN" sz="1500" dirty="0"/>
              <a:t>:</a:t>
            </a:r>
            <a:r>
              <a:rPr lang="zh-CN" altLang="en-US" sz="1500" dirty="0"/>
              <a:t>由于与蓝牙音箱的音量和距离不同</a:t>
            </a:r>
            <a:r>
              <a:rPr lang="en-US" altLang="zh-CN" sz="1500" dirty="0"/>
              <a:t>,</a:t>
            </a:r>
            <a:r>
              <a:rPr lang="zh-CN" altLang="en-US" sz="1500" dirty="0"/>
              <a:t>您的声音会自动平衡起来。</a:t>
            </a:r>
          </a:p>
          <a:p>
            <a:r>
              <a:rPr lang="en-US" altLang="zh-CN" sz="1500" dirty="0">
                <a:latin typeface="宋体"/>
                <a:ea typeface="宋体"/>
              </a:rPr>
              <a:t>●</a:t>
            </a:r>
            <a:r>
              <a:rPr lang="zh-CN" altLang="en-US" sz="1500" dirty="0" smtClean="0"/>
              <a:t>非常</a:t>
            </a:r>
            <a:r>
              <a:rPr lang="zh-CN" altLang="en-US" sz="1500" dirty="0"/>
              <a:t>适合家庭办公室</a:t>
            </a:r>
            <a:r>
              <a:rPr lang="en-US" altLang="zh-CN" sz="1500" dirty="0"/>
              <a:t>:</a:t>
            </a:r>
            <a:r>
              <a:rPr lang="zh-CN" altLang="en-US" sz="1500" dirty="0"/>
              <a:t>通过蓝牙连接到您的手机或使用 </a:t>
            </a:r>
            <a:r>
              <a:rPr lang="en-US" altLang="zh-CN" sz="1500" dirty="0"/>
              <a:t>USB-C </a:t>
            </a:r>
            <a:r>
              <a:rPr lang="zh-CN" altLang="en-US" sz="1500" dirty="0"/>
              <a:t>电缆连接到计算机</a:t>
            </a:r>
            <a:r>
              <a:rPr lang="en-US" altLang="zh-CN" sz="1500" dirty="0"/>
              <a:t>,</a:t>
            </a:r>
            <a:r>
              <a:rPr lang="zh-CN" altLang="en-US" sz="1500" dirty="0"/>
              <a:t>而无需安装驱动程序。 </a:t>
            </a:r>
            <a:r>
              <a:rPr lang="en-US" altLang="zh-CN" sz="1500" dirty="0" err="1"/>
              <a:t>PowerConf</a:t>
            </a:r>
            <a:r>
              <a:rPr lang="en-US" altLang="zh-CN" sz="1500" dirty="0"/>
              <a:t> </a:t>
            </a:r>
            <a:r>
              <a:rPr lang="zh-CN" altLang="en-US" sz="1500" dirty="0"/>
              <a:t>蓝牙免提电话经过变焦认证</a:t>
            </a:r>
            <a:r>
              <a:rPr lang="en-US" altLang="zh-CN" sz="1500" dirty="0"/>
              <a:t>,</a:t>
            </a:r>
            <a:r>
              <a:rPr lang="zh-CN" altLang="en-US" sz="1500" dirty="0"/>
              <a:t>并兼容所有流行的在线会议平台。</a:t>
            </a:r>
          </a:p>
          <a:p>
            <a:r>
              <a:rPr lang="en-US" altLang="zh-CN" sz="1500" dirty="0">
                <a:latin typeface="宋体"/>
                <a:ea typeface="宋体"/>
              </a:rPr>
              <a:t>● </a:t>
            </a:r>
            <a:r>
              <a:rPr lang="en-US" altLang="zh-CN" sz="1500" dirty="0" smtClean="0"/>
              <a:t>24</a:t>
            </a:r>
            <a:r>
              <a:rPr lang="zh-CN" altLang="en-US" sz="1500" dirty="0"/>
              <a:t>小时通话时间</a:t>
            </a:r>
            <a:r>
              <a:rPr lang="en-US" altLang="zh-CN" sz="1500" dirty="0"/>
              <a:t>:</a:t>
            </a:r>
            <a:r>
              <a:rPr lang="zh-CN" altLang="en-US" sz="1500" dirty="0"/>
              <a:t>内置</a:t>
            </a:r>
            <a:r>
              <a:rPr lang="en-US" altLang="zh-CN" sz="1500" dirty="0"/>
              <a:t>6700mAh</a:t>
            </a:r>
            <a:r>
              <a:rPr lang="zh-CN" altLang="en-US" sz="1500" dirty="0"/>
              <a:t>电池</a:t>
            </a:r>
            <a:r>
              <a:rPr lang="en-US" altLang="zh-CN" sz="1500" dirty="0"/>
              <a:t>,</a:t>
            </a:r>
            <a:r>
              <a:rPr lang="zh-CN" altLang="en-US" sz="1500" dirty="0"/>
              <a:t>让您可以随时随地无线和举行会议。 集成 </a:t>
            </a:r>
            <a:r>
              <a:rPr lang="en-US" altLang="zh-CN" sz="1500" dirty="0"/>
              <a:t>Anker </a:t>
            </a:r>
            <a:r>
              <a:rPr lang="en-US" altLang="zh-CN" sz="1500" dirty="0" err="1"/>
              <a:t>PowerIQ</a:t>
            </a:r>
            <a:r>
              <a:rPr lang="en-US" altLang="zh-CN" sz="1500" dirty="0"/>
              <a:t> </a:t>
            </a:r>
            <a:r>
              <a:rPr lang="zh-CN" altLang="en-US" sz="1500" dirty="0"/>
              <a:t>技术让您可以通过 </a:t>
            </a:r>
            <a:r>
              <a:rPr lang="en-US" altLang="zh-CN" sz="1500" dirty="0" err="1"/>
              <a:t>PowerConf</a:t>
            </a:r>
            <a:r>
              <a:rPr lang="en-US" altLang="zh-CN" sz="1500" dirty="0"/>
              <a:t> </a:t>
            </a:r>
            <a:r>
              <a:rPr lang="zh-CN" altLang="en-US" sz="1500" dirty="0"/>
              <a:t>以优化速度为其他设备充电。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15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900CD32-0745-6FB9-4596-F16DBC84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Product</a:t>
            </a:r>
            <a:r>
              <a:rPr lang="zh-TW" altLang="en-US" dirty="0"/>
              <a:t> </a:t>
            </a:r>
            <a:r>
              <a:rPr lang="en-US" altLang="zh-TW" dirty="0"/>
              <a:t>Features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254423BA-E6A5-220E-65A5-93505D69E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3B8F8C59-15EA-6459-E26F-D73E33BC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2050" name="Picture 2" descr="C:\Users\tjyf100\Desktop\ANKER会议电话拆解图片20220523\IMG_7829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r="17361" b="28446"/>
          <a:stretch/>
        </p:blipFill>
        <p:spPr bwMode="auto">
          <a:xfrm>
            <a:off x="6108450" y="2438617"/>
            <a:ext cx="5905749" cy="388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jyf100\Desktop\ANKER会议电话拆解图片20220523\IMG_78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9" t="11698" r="12944" b="4151"/>
          <a:stretch/>
        </p:blipFill>
        <p:spPr bwMode="auto">
          <a:xfrm>
            <a:off x="168727" y="1190172"/>
            <a:ext cx="5710038" cy="51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25028" y="1359542"/>
            <a:ext cx="451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/>
                <a:ea typeface="宋体"/>
              </a:rPr>
              <a:t>●</a:t>
            </a:r>
            <a:r>
              <a:rPr lang="zh-CN" altLang="en-US" dirty="0" smtClean="0"/>
              <a:t>拆解底壳硅胶垫和螺丝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9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A15913A-A861-40BD-B85E-9AF513BD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Block Diagram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273F5649-356F-4670-8A13-35F37DA2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BF4BC25D-F235-4294-B00F-180966B5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3074" name="Picture 2" descr="C:\Users\tjyf100\Desktop\ANKER会议电话拆解图片20220523\IMG_780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" t="23130" r="1154" b="13605"/>
          <a:stretch/>
        </p:blipFill>
        <p:spPr bwMode="auto">
          <a:xfrm>
            <a:off x="85724" y="1286316"/>
            <a:ext cx="10304981" cy="50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533062" y="1411100"/>
            <a:ext cx="156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/>
                <a:ea typeface="宋体"/>
              </a:rPr>
              <a:t>●</a:t>
            </a:r>
            <a:r>
              <a:rPr lang="zh-CN" altLang="en-US" dirty="0" smtClean="0"/>
              <a:t>拆</a:t>
            </a:r>
            <a:r>
              <a:rPr lang="zh-CN" altLang="en-US" dirty="0"/>
              <a:t>解</a:t>
            </a:r>
            <a:r>
              <a:rPr lang="zh-CN" altLang="en-US" dirty="0" smtClean="0"/>
              <a:t>底壳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0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E1BCBF-6B54-07DC-B777-85079C0D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Top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8CF0DBAD-609E-26DF-7FDC-31C5B9AE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FAE89299-6B2C-5BE2-2EDA-F08AAD86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098" name="Picture 2" descr="C:\Users\tjyf100\Desktop\ANKER会议电话拆解图片20220523\IMG_78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19931" b="15553"/>
          <a:stretch/>
        </p:blipFill>
        <p:spPr bwMode="auto">
          <a:xfrm>
            <a:off x="142872" y="1291108"/>
            <a:ext cx="10054115" cy="493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196987" y="1392708"/>
            <a:ext cx="213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/>
                <a:ea typeface="宋体"/>
              </a:rPr>
              <a:t>●</a:t>
            </a:r>
            <a:r>
              <a:rPr lang="zh-CN" altLang="en-US" dirty="0" smtClean="0"/>
              <a:t>拆</a:t>
            </a:r>
            <a:r>
              <a:rPr lang="zh-CN" altLang="en-US" dirty="0"/>
              <a:t>解</a:t>
            </a:r>
            <a:r>
              <a:rPr lang="zh-CN" altLang="en-US" dirty="0" smtClean="0"/>
              <a:t>顶盖金属壳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26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E1BCBF-6B54-07DC-B777-85079C0D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Bottom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8CF0DBAD-609E-26DF-7FDC-31C5B9AE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FAE89299-6B2C-5BE2-2EDA-F08AAD86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122" name="Picture 2" descr="C:\Users\tjyf100\Desktop\ANKER会议电话拆解图片20220523\IMG_781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" r="22064" b="8254"/>
          <a:stretch/>
        </p:blipFill>
        <p:spPr bwMode="auto">
          <a:xfrm>
            <a:off x="92094" y="1171574"/>
            <a:ext cx="6321406" cy="529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tjyf100\Desktop\ANKER会议电话拆解图片20220523\IMG_78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16190" r="20397" b="13333"/>
          <a:stretch/>
        </p:blipFill>
        <p:spPr bwMode="auto">
          <a:xfrm>
            <a:off x="6413500" y="2641601"/>
            <a:ext cx="5611629" cy="382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753269" y="1621312"/>
            <a:ext cx="20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/>
                <a:ea typeface="宋体"/>
              </a:rPr>
              <a:t>●</a:t>
            </a:r>
            <a:r>
              <a:rPr lang="zh-CN" altLang="en-US" dirty="0" smtClean="0"/>
              <a:t>拆</a:t>
            </a:r>
            <a:r>
              <a:rPr lang="zh-CN" altLang="en-US" dirty="0"/>
              <a:t>解</a:t>
            </a:r>
            <a:r>
              <a:rPr lang="en-US" altLang="zh-CN" dirty="0" smtClean="0"/>
              <a:t>Touch</a:t>
            </a:r>
            <a:r>
              <a:rPr lang="zh-CN" altLang="en-US" dirty="0" smtClean="0"/>
              <a:t>组件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059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E1BCBF-6B54-07DC-B777-85079C0D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Touch</a:t>
            </a:r>
            <a:r>
              <a:rPr lang="zh-TW" altLang="en-US" dirty="0"/>
              <a:t> </a:t>
            </a:r>
            <a:r>
              <a:rPr lang="en-US" altLang="zh-TW" dirty="0"/>
              <a:t>plate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8CF0DBAD-609E-26DF-7FDC-31C5B9AE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FAE89299-6B2C-5BE2-2EDA-F08AAD86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146" name="Picture 2" descr="C:\Users\tjyf100\Desktop\ANKER会议电话拆解图片20220523\IMG_78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t="14077" r="29711" b="6558"/>
          <a:stretch/>
        </p:blipFill>
        <p:spPr bwMode="auto">
          <a:xfrm>
            <a:off x="761999" y="1482272"/>
            <a:ext cx="5175171" cy="466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tjyf100\Desktop\ANKER会议电话拆解图片20220523\IMG_782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4" r="6587" b="15238"/>
          <a:stretch/>
        </p:blipFill>
        <p:spPr bwMode="auto">
          <a:xfrm>
            <a:off x="6515100" y="2959100"/>
            <a:ext cx="4962297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515100" y="1621312"/>
            <a:ext cx="401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/>
                <a:ea typeface="宋体"/>
              </a:rPr>
              <a:t>●</a:t>
            </a:r>
            <a:r>
              <a:rPr lang="zh-CN" altLang="en-US" dirty="0" smtClean="0"/>
              <a:t>拆</a:t>
            </a:r>
            <a:r>
              <a:rPr lang="zh-CN" altLang="en-US" dirty="0"/>
              <a:t>解</a:t>
            </a:r>
            <a:r>
              <a:rPr lang="en-US" altLang="zh-CN" dirty="0" smtClean="0"/>
              <a:t>PCBA</a:t>
            </a:r>
            <a:r>
              <a:rPr lang="zh-CN" altLang="en-US" dirty="0" smtClean="0"/>
              <a:t>主板和电池组件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414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E1BCBF-6B54-07DC-B777-85079C0D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Left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Right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8CF0DBAD-609E-26DF-7FDC-31C5B9AE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FAE89299-6B2C-5BE2-2EDA-F08AAD86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170" name="Picture 2" descr="C:\Users\tjyf100\Desktop\ANKER会议电话拆解图片20220523\IMG_782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" r="28730" b="2540"/>
          <a:stretch/>
        </p:blipFill>
        <p:spPr bwMode="auto">
          <a:xfrm>
            <a:off x="93869" y="1109188"/>
            <a:ext cx="5490996" cy="53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tjyf100\Desktop\ANKER会议电话拆解图片20220523\IMG_782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" t="33651" r="68016" b="38095"/>
          <a:stretch/>
        </p:blipFill>
        <p:spPr bwMode="auto">
          <a:xfrm>
            <a:off x="5584865" y="1109188"/>
            <a:ext cx="3503812" cy="257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tjyf100\Desktop\ANKER会议电话拆解图片20220523\IMG_782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" t="31211" r="68016" b="35250"/>
          <a:stretch/>
        </p:blipFill>
        <p:spPr bwMode="auto">
          <a:xfrm>
            <a:off x="5584865" y="3686372"/>
            <a:ext cx="3503812" cy="274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537700" y="1385249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/>
                <a:ea typeface="宋体"/>
              </a:rPr>
              <a:t>●</a:t>
            </a:r>
            <a:r>
              <a:rPr lang="zh-CN" altLang="en-US" dirty="0" smtClean="0"/>
              <a:t>拆</a:t>
            </a:r>
            <a:r>
              <a:rPr lang="zh-CN" altLang="en-US" dirty="0"/>
              <a:t>解</a:t>
            </a:r>
            <a:r>
              <a:rPr lang="zh-CN" altLang="en-US" dirty="0" smtClean="0"/>
              <a:t>喇叭单体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471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4E1BCBF-6B54-07DC-B777-85079C0D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CMF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Top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8CF0DBAD-609E-26DF-7FDC-31C5B9AE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CORPORATE CONFIDENTIAL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FAE89299-6B2C-5BE2-2EDA-F08AAD86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3FC1E1-5E25-4534-9E09-6D09A493CE09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8194" name="Picture 2" descr="C:\Users\tjyf100\Desktop\ANKER会议电话拆解图片20220523\IMG_78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r="16964"/>
          <a:stretch/>
        </p:blipFill>
        <p:spPr bwMode="auto">
          <a:xfrm>
            <a:off x="1347610" y="1079499"/>
            <a:ext cx="5050133" cy="500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/>
          <p:cNvSpPr/>
          <p:nvPr/>
        </p:nvSpPr>
        <p:spPr>
          <a:xfrm>
            <a:off x="1663700" y="1193800"/>
            <a:ext cx="8255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250950" y="3098800"/>
            <a:ext cx="8255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663700" y="4965700"/>
            <a:ext cx="8255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156200" y="1333500"/>
            <a:ext cx="8255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727700" y="3098800"/>
            <a:ext cx="8255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53050" y="4965700"/>
            <a:ext cx="8255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88950" y="13520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宋体"/>
                <a:ea typeface="宋体"/>
              </a:rPr>
              <a:t>MIC 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8950" y="32951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宋体"/>
                <a:ea typeface="宋体"/>
              </a:rPr>
              <a:t>MIC 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610" y="5359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宋体"/>
                <a:ea typeface="宋体"/>
              </a:rPr>
              <a:t>MIC 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3200" y="51620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宋体"/>
                <a:ea typeface="宋体"/>
              </a:rPr>
              <a:t>MIC 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29400" y="330886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宋体"/>
                <a:ea typeface="宋体"/>
              </a:rPr>
              <a:t>MIC 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3143" y="1390134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宋体"/>
                <a:ea typeface="宋体"/>
              </a:rPr>
              <a:t>MIC 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96300" y="1352034"/>
            <a:ext cx="230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宋体"/>
                <a:ea typeface="宋体"/>
              </a:rPr>
              <a:t>●</a:t>
            </a:r>
            <a:r>
              <a:rPr lang="en-US" altLang="zh-CN" dirty="0" smtClean="0"/>
              <a:t> </a:t>
            </a:r>
            <a:r>
              <a:rPr lang="en-US" altLang="zh-CN" dirty="0"/>
              <a:t>6 </a:t>
            </a:r>
            <a:r>
              <a:rPr lang="zh-CN" altLang="en-US" dirty="0"/>
              <a:t>个</a:t>
            </a:r>
            <a:r>
              <a:rPr lang="zh-CN" altLang="en-US" dirty="0" smtClean="0"/>
              <a:t>麦克风位置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242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inami_std_2_2022" id="{805F6CC5-C59F-479C-9383-54E9F4F01ED1}" vid="{CBCCEBA3-7A09-4496-86AF-A8099C1CF4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Minami_std_2_2022</Template>
  <TotalTime>202</TotalTime>
  <Words>365</Words>
  <Application>Microsoft Office PowerPoint</Application>
  <PresentationFormat>自定义</PresentationFormat>
  <Paragraphs>56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佈景主題</vt:lpstr>
      <vt:lpstr>Anker PowerConf 会议音箱拆解图报告</vt:lpstr>
      <vt:lpstr>Outline</vt:lpstr>
      <vt:lpstr>Product Features</vt:lpstr>
      <vt:lpstr>System Block Diagram</vt:lpstr>
      <vt:lpstr>ID - Top</vt:lpstr>
      <vt:lpstr>ID - Bottom</vt:lpstr>
      <vt:lpstr>ID – Touch plate</vt:lpstr>
      <vt:lpstr>ID – Left / Right</vt:lpstr>
      <vt:lpstr>CMF - Top</vt:lpstr>
      <vt:lpstr>CMF - Side</vt:lpstr>
      <vt:lpstr>Dimension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PRD  CS-2205</dc:title>
  <dc:creator>Benjamin Chang</dc:creator>
  <cp:lastModifiedBy>tjyf100</cp:lastModifiedBy>
  <cp:revision>24</cp:revision>
  <dcterms:created xsi:type="dcterms:W3CDTF">2022-05-18T10:50:44Z</dcterms:created>
  <dcterms:modified xsi:type="dcterms:W3CDTF">2022-05-23T02:36:08Z</dcterms:modified>
</cp:coreProperties>
</file>